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7" r:id="rId9"/>
    <p:sldId id="266" r:id="rId10"/>
    <p:sldId id="260" r:id="rId11"/>
    <p:sldId id="268" r:id="rId12"/>
    <p:sldId id="261" r:id="rId13"/>
    <p:sldId id="275" r:id="rId14"/>
    <p:sldId id="272" r:id="rId15"/>
    <p:sldId id="280" r:id="rId16"/>
    <p:sldId id="265" r:id="rId17"/>
    <p:sldId id="270" r:id="rId18"/>
    <p:sldId id="269" r:id="rId19"/>
    <p:sldId id="274" r:id="rId20"/>
    <p:sldId id="273" r:id="rId21"/>
    <p:sldId id="281" r:id="rId22"/>
    <p:sldId id="277" r:id="rId23"/>
    <p:sldId id="278" r:id="rId24"/>
    <p:sldId id="279" r:id="rId25"/>
    <p:sldId id="288" r:id="rId26"/>
    <p:sldId id="286" r:id="rId27"/>
    <p:sldId id="276" r:id="rId28"/>
    <p:sldId id="290" r:id="rId29"/>
    <p:sldId id="291" r:id="rId30"/>
    <p:sldId id="292" r:id="rId31"/>
    <p:sldId id="289" r:id="rId32"/>
    <p:sldId id="295" r:id="rId33"/>
    <p:sldId id="294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E6929-FF8A-4BE6-86A6-CD69C3641831}" type="datetimeFigureOut">
              <a:rPr lang="hu-HU" smtClean="0"/>
              <a:pPr/>
              <a:t>2019. 10. 14.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370A7-6CC4-4D64-B81E-8CE99F373EA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175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Szerb Antal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370A7-6CC4-4D64-B81E-8CE99F373EA4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Wikipédia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370A7-6CC4-4D64-B81E-8CE99F373EA4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Boulevard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Montmatre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(Pissarro, 1897)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370A7-6CC4-4D64-B81E-8CE99F373EA4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463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2DB1-6FDC-4BEC-8F7D-40FF84845AA9}" type="datetimeFigureOut">
              <a:rPr lang="hu-HU" smtClean="0"/>
              <a:pPr/>
              <a:t>2019. 10. 14.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822F-94D2-49D8-BDCD-DFA529C0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2DB1-6FDC-4BEC-8F7D-40FF84845AA9}" type="datetimeFigureOut">
              <a:rPr lang="hu-HU" smtClean="0"/>
              <a:pPr/>
              <a:t>2019. 10. 14.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822F-94D2-49D8-BDCD-DFA529C0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2DB1-6FDC-4BEC-8F7D-40FF84845AA9}" type="datetimeFigureOut">
              <a:rPr lang="hu-HU" smtClean="0"/>
              <a:pPr/>
              <a:t>2019. 10. 14.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822F-94D2-49D8-BDCD-DFA529C0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2DB1-6FDC-4BEC-8F7D-40FF84845AA9}" type="datetimeFigureOut">
              <a:rPr lang="hu-HU" smtClean="0"/>
              <a:pPr/>
              <a:t>2019. 10. 14.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822F-94D2-49D8-BDCD-DFA529C0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2DB1-6FDC-4BEC-8F7D-40FF84845AA9}" type="datetimeFigureOut">
              <a:rPr lang="hu-HU" smtClean="0"/>
              <a:pPr/>
              <a:t>2019. 10. 14.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822F-94D2-49D8-BDCD-DFA529C0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2DB1-6FDC-4BEC-8F7D-40FF84845AA9}" type="datetimeFigureOut">
              <a:rPr lang="hu-HU" smtClean="0"/>
              <a:pPr/>
              <a:t>2019. 10. 14.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822F-94D2-49D8-BDCD-DFA529C0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2DB1-6FDC-4BEC-8F7D-40FF84845AA9}" type="datetimeFigureOut">
              <a:rPr lang="hu-HU" smtClean="0"/>
              <a:pPr/>
              <a:t>2019. 10. 14.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822F-94D2-49D8-BDCD-DFA529C0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2DB1-6FDC-4BEC-8F7D-40FF84845AA9}" type="datetimeFigureOut">
              <a:rPr lang="hu-HU" smtClean="0"/>
              <a:pPr/>
              <a:t>2019. 10. 14.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822F-94D2-49D8-BDCD-DFA529C0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2DB1-6FDC-4BEC-8F7D-40FF84845AA9}" type="datetimeFigureOut">
              <a:rPr lang="hu-HU" smtClean="0"/>
              <a:pPr/>
              <a:t>2019. 10. 14.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822F-94D2-49D8-BDCD-DFA529C0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2DB1-6FDC-4BEC-8F7D-40FF84845AA9}" type="datetimeFigureOut">
              <a:rPr lang="hu-HU" smtClean="0"/>
              <a:pPr/>
              <a:t>2019. 10. 14.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822F-94D2-49D8-BDCD-DFA529C0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2DB1-6FDC-4BEC-8F7D-40FF84845AA9}" type="datetimeFigureOut">
              <a:rPr lang="hu-HU" smtClean="0"/>
              <a:pPr/>
              <a:t>2019. 10. 14.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822F-94D2-49D8-BDCD-DFA529C0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2DB1-6FDC-4BEC-8F7D-40FF84845AA9}" type="datetimeFigureOut">
              <a:rPr lang="hu-HU" smtClean="0"/>
              <a:pPr/>
              <a:t>2019. 10. 14.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9822F-94D2-49D8-BDCD-DFA529C0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572000" y="1556792"/>
            <a:ext cx="4572000" cy="1470025"/>
          </a:xfrm>
        </p:spPr>
        <p:txBody>
          <a:bodyPr>
            <a:normAutofit/>
          </a:bodyPr>
          <a:lstStyle/>
          <a:p>
            <a:r>
              <a:rPr lang="hu-HU" sz="7200" dirty="0"/>
              <a:t>Tóth Árpád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725144"/>
            <a:ext cx="4644008" cy="1752600"/>
          </a:xfrm>
        </p:spPr>
        <p:txBody>
          <a:bodyPr/>
          <a:lstStyle/>
          <a:p>
            <a:r>
              <a:rPr lang="hu-HU" dirty="0"/>
              <a:t>1886-1928</a:t>
            </a:r>
          </a:p>
        </p:txBody>
      </p:sp>
      <p:pic>
        <p:nvPicPr>
          <p:cNvPr id="4" name="Kép 3" descr="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4499992" cy="62936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3672408" cy="5937523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1928. november 7-én halt meg Budapesten. Tüdőbaja okozta korai halálát.</a:t>
            </a:r>
          </a:p>
        </p:txBody>
      </p:sp>
      <p:pic>
        <p:nvPicPr>
          <p:cNvPr id="4" name="Kép 3" descr="Tóth_Árpád_emléktáblája_Táncsics_utca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620688"/>
            <a:ext cx="4861564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/>
              <a:t>Tóth Árpád költészete</a:t>
            </a:r>
          </a:p>
        </p:txBody>
      </p:sp>
      <p:pic>
        <p:nvPicPr>
          <p:cNvPr id="4" name="Kép 3" descr="2011_toth_arpad_ezust_5000_f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03038"/>
            <a:ext cx="5616624" cy="50549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Költészeti stílusára leginkább a szecesszió és az impresszionizmus hatott. A világot leginkább állóképekkel próbálta leírni.</a:t>
            </a:r>
          </a:p>
        </p:txBody>
      </p:sp>
      <p:pic>
        <p:nvPicPr>
          <p:cNvPr id="5" name="Kép 4" descr="letölté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4824536" cy="3353860"/>
          </a:xfrm>
          <a:prstGeom prst="rect">
            <a:avLst/>
          </a:prstGeom>
        </p:spPr>
      </p:pic>
      <p:pic>
        <p:nvPicPr>
          <p:cNvPr id="6" name="Kép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689648"/>
            <a:ext cx="4229913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7"/>
            <a:ext cx="8363272" cy="122413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Költészete mellett műfordítói munkássága is jelentős. </a:t>
            </a:r>
          </a:p>
          <a:p>
            <a:pPr marL="0" algn="just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1520" y="1772817"/>
            <a:ext cx="8640960" cy="4248471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algn="just"/>
            <a:r>
              <a:rPr lang="hu-H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Paul Verlaine: Őszi chanson</a:t>
            </a:r>
          </a:p>
          <a:p>
            <a:pPr algn="just"/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Ősz húrja zsong,</a:t>
            </a: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Jajong, </a:t>
            </a:r>
            <a:r>
              <a:rPr lang="hu-HU" sz="3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busong</a:t>
            </a:r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tájon, </a:t>
            </a: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ont monoton </a:t>
            </a: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 konokon </a:t>
            </a: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fájón.</a:t>
            </a:r>
          </a:p>
          <a:p>
            <a:pPr algn="just"/>
            <a:endParaRPr lang="hu-HU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én csüggeteg, </a:t>
            </a: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Halvány beteg, </a:t>
            </a: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Míg éjfél </a:t>
            </a: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Kong, csak sírok, </a:t>
            </a: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elém a sok </a:t>
            </a: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Tűnt kéj kél.</a:t>
            </a:r>
          </a:p>
          <a:p>
            <a:pPr algn="just"/>
            <a:endParaRPr lang="hu-HU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Óh, múlni már, </a:t>
            </a: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Ősz! hullni már </a:t>
            </a: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Eresszél! </a:t>
            </a: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Mint holt avart, </a:t>
            </a: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Mit felkavart </a:t>
            </a:r>
          </a:p>
          <a:p>
            <a:pPr algn="just"/>
            <a:r>
              <a:rPr lang="hu-H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rossz </a:t>
            </a:r>
            <a:r>
              <a:rPr lang="hu-H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szél...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471592" y="62373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B050"/>
                </a:solidFill>
              </a:rPr>
              <a:t>Tóth Árpád fordítása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rmAutofit/>
          </a:bodyPr>
          <a:lstStyle/>
          <a:p>
            <a:r>
              <a:rPr lang="hu-HU" dirty="0"/>
              <a:t>Tóth Árpád: Elégia egy rekettyebokorhoz</a:t>
            </a:r>
          </a:p>
        </p:txBody>
      </p:sp>
      <p:pic>
        <p:nvPicPr>
          <p:cNvPr id="4" name="Kép 3" descr="letölté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844824"/>
            <a:ext cx="3600400" cy="48067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vers ritmusa: jambikus lüktetésű”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niebelungizált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alexandrin”. A tizenhárom vagy tizennégy szótagú sorok közepén (a hatodik vagy hetedik szótag után) sormetszettel és keresztrímekkel .</a:t>
            </a:r>
          </a:p>
        </p:txBody>
      </p:sp>
      <p:sp>
        <p:nvSpPr>
          <p:cNvPr id="4" name="Téglalap 3"/>
          <p:cNvSpPr/>
          <p:nvPr/>
        </p:nvSpPr>
        <p:spPr>
          <a:xfrm>
            <a:off x="1043608" y="3140968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Elnyúlok a hegyen,         hanyatt a fűbe </a:t>
            </a:r>
            <a:r>
              <a:rPr lang="hu-H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fekve, </a:t>
            </a:r>
          </a:p>
          <a:p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tömött arany díszét      fejem fölé </a:t>
            </a:r>
            <a:r>
              <a:rPr lang="hu-H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lehajtja </a:t>
            </a:r>
          </a:p>
          <a:p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csónakos virágú,         karcsú szelíd </a:t>
            </a:r>
            <a:r>
              <a:rPr lang="hu-H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rekettye,</a:t>
            </a:r>
          </a:p>
          <a:p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Sok, </a:t>
            </a: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sok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ringó virág,      száz apró légi </a:t>
            </a:r>
            <a:r>
              <a:rPr lang="hu-H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sajka. 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3923928" y="2852936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Az elégia szomorú hangulatú, emlékező jellegű, hol fáradt beletörődést, hol bizakodó megnyugvást sugárzó lírai költemény.</a:t>
            </a:r>
          </a:p>
        </p:txBody>
      </p:sp>
      <p:pic>
        <p:nvPicPr>
          <p:cNvPr id="4" name="Kép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132856"/>
            <a:ext cx="7632848" cy="44095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60649"/>
            <a:ext cx="8363272" cy="3168352"/>
          </a:xfrm>
        </p:spPr>
        <p:txBody>
          <a:bodyPr>
            <a:normAutofit fontScale="92500" lnSpcReduction="10000"/>
          </a:bodyPr>
          <a:lstStyle/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Elnyúlok a hegyen, hanyatt a fűbe fekve,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tömött arany díszét fejem fölé lehajtja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csónakos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virágú, karcsú szelíd rekettye,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Sok, </a:t>
            </a: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sok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ringó virág, száz </a:t>
            </a:r>
            <a:r>
              <a:rPr lang="hu-H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apró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légi </a:t>
            </a:r>
            <a:r>
              <a:rPr lang="hu-H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sajka.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én árva </a:t>
            </a:r>
            <a:r>
              <a:rPr lang="hu-H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óriásként 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nézek rájuk, s nehéz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Szívemből, míg felér bús ajkamra a sóhaj,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Vihar már nékik az, váratlan sodrú vész,</a:t>
            </a:r>
            <a:r>
              <a:rPr lang="hu-HU" sz="2400" dirty="0">
                <a:solidFill>
                  <a:srgbClr val="00B050"/>
                </a:solidFill>
              </a:rPr>
              <a:t>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</a:rPr>
              <a:t>S megreszket az egész szelíd arany </a:t>
            </a:r>
            <a:r>
              <a:rPr lang="hu-HU" sz="2400" dirty="0">
                <a:solidFill>
                  <a:srgbClr val="FFC000"/>
                </a:solidFill>
              </a:rPr>
              <a:t>hajóraj.</a:t>
            </a:r>
            <a:endParaRPr lang="hu-H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3717032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vers egy köznapi helyzetből indul ki: a költő a domboldalra heveredve a hajó alakú virágokat nézi. Az ember óriásnak tűnik az apró virágok mellett (ellentét).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versen végigvonul a hajó metafora, mely összetett szimbólummá válik. </a:t>
            </a:r>
          </a:p>
        </p:txBody>
      </p:sp>
      <p:pic>
        <p:nvPicPr>
          <p:cNvPr id="4" name="Kép 3" descr="hajo_gothebo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3810000" cy="2543175"/>
          </a:xfrm>
          <a:prstGeom prst="rect">
            <a:avLst/>
          </a:prstGeom>
        </p:spPr>
      </p:pic>
      <p:pic>
        <p:nvPicPr>
          <p:cNvPr id="6" name="Kép 5" descr="novenyvilag-a-kassziavirag-18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483090"/>
            <a:ext cx="4530080" cy="3374910"/>
          </a:xfrm>
          <a:prstGeom prst="rect">
            <a:avLst/>
          </a:prstGeom>
        </p:spPr>
      </p:pic>
      <p:pic>
        <p:nvPicPr>
          <p:cNvPr id="5" name="Kép 4" descr="to204ek903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2335" y="1556792"/>
            <a:ext cx="4671665" cy="337527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60649"/>
            <a:ext cx="8363272" cy="3168352"/>
          </a:xfrm>
        </p:spPr>
        <p:txBody>
          <a:bodyPr>
            <a:normAutofit lnSpcReduction="10000"/>
          </a:bodyPr>
          <a:lstStyle/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</a:rPr>
              <a:t>Boldog, </a:t>
            </a:r>
            <a:r>
              <a:rPr lang="hu-HU" sz="2400" dirty="0" err="1">
                <a:solidFill>
                  <a:srgbClr val="00B050"/>
                </a:solidFill>
              </a:rPr>
              <a:t>boldog</a:t>
            </a:r>
            <a:r>
              <a:rPr lang="hu-HU" sz="2400" dirty="0">
                <a:solidFill>
                  <a:srgbClr val="00B050"/>
                </a:solidFill>
              </a:rPr>
              <a:t> </a:t>
            </a:r>
            <a:r>
              <a:rPr lang="hu-HU" sz="2400" dirty="0">
                <a:solidFill>
                  <a:srgbClr val="FFC000"/>
                </a:solidFill>
              </a:rPr>
              <a:t>hajók</a:t>
            </a:r>
            <a:r>
              <a:rPr lang="hu-HU" sz="2400" dirty="0">
                <a:solidFill>
                  <a:srgbClr val="00B050"/>
                </a:solidFill>
              </a:rPr>
              <a:t>, vidám lengők a gazdag 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Nyárvégi délután nyugalmas kék legén, 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Tűrjétek kedvesen, ha sóhajjal riasztgat 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A lomha óriás, hisz oly borús szegény. 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Tűrjétek kedvesen, ha lelkének komor 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Bányáiból a bú </a:t>
            </a:r>
            <a:r>
              <a:rPr lang="hu-HU" sz="2400" dirty="0" err="1">
                <a:solidFill>
                  <a:srgbClr val="00B050"/>
                </a:solidFill>
              </a:rPr>
              <a:t>vihedere</a:t>
            </a:r>
            <a:r>
              <a:rPr lang="hu-HU" sz="2400" dirty="0">
                <a:solidFill>
                  <a:srgbClr val="00B050"/>
                </a:solidFill>
              </a:rPr>
              <a:t> kereng fel, 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Ti nem tudjátok azt, mily mondhatatlan nyomor 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Aknáit rejti egy ily árva szörny, egy - ember! </a:t>
            </a:r>
            <a:br>
              <a:rPr lang="hu-HU" sz="2400" dirty="0"/>
            </a:br>
            <a:endParaRPr lang="hu-H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3717032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Az előző versszak  „árva óriás” metaforája itt először „lomha óriás”</a:t>
            </a:r>
            <a:r>
              <a:rPr lang="hu-HU" sz="3200" dirty="0" err="1">
                <a:latin typeface="Times New Roman" pitchFamily="18" charset="0"/>
                <a:cs typeface="Times New Roman" pitchFamily="18" charset="0"/>
              </a:rPr>
              <a:t>-á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 válik, majd „árva szörnnyé”. Fokozódik az ellentét a természet és az emberi világ között. </a:t>
            </a:r>
          </a:p>
        </p:txBody>
      </p:sp>
      <p:pic>
        <p:nvPicPr>
          <p:cNvPr id="5" name="Kép 4" descr="stock-vector-black-and-white-vector-illustration-of-a-giant-133818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0"/>
            <a:ext cx="3672408" cy="3786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„Keatsnek, mesterének, rokonává avatja őt az a törékeny báj, amely úgy látszik, csak azoknak a költőknek adatik meg, akiknek korán kell meghalniuk: a magyar költészetben Tóth Árpád előtt földiének, Csokonainak. „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60649"/>
            <a:ext cx="8363272" cy="3168352"/>
          </a:xfrm>
        </p:spPr>
        <p:txBody>
          <a:bodyPr>
            <a:normAutofit fontScale="92500" lnSpcReduction="10000"/>
          </a:bodyPr>
          <a:lstStyle/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 ringtok csendesen, s hűs, ezüst záporok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a sűrű napsugár forró arany verése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Gond nélkül </a:t>
            </a: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gazdaguló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mélyetekig csorog,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Méz- s </a:t>
            </a:r>
            <a:r>
              <a:rPr lang="hu-H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illatrakománnyal </a:t>
            </a: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teljülvén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gyenge rése;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 súlyos, drágagyöngyként a hajnal harmatát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Gyűjtitek, s nem bolyongtok testetlen kincs után,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Sok lehetetlen vágynak keresni </a:t>
            </a:r>
            <a:r>
              <a:rPr lang="hu-H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gyarmatát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Az öntudat nem űz, a konok </a:t>
            </a:r>
            <a:r>
              <a:rPr lang="hu-H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kapitány.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0945" y="3573016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természet nyugodt gondtalanságával ellentétben áll az ember, akit vágyai hajtanak.</a:t>
            </a:r>
          </a:p>
        </p:txBody>
      </p:sp>
      <p:pic>
        <p:nvPicPr>
          <p:cNvPr id="5" name="Kép 4" descr="letölté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010"/>
            <a:ext cx="3888432" cy="337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60649"/>
            <a:ext cx="8363272" cy="3168352"/>
          </a:xfrm>
        </p:spPr>
        <p:txBody>
          <a:bodyPr>
            <a:normAutofit fontScale="92500" lnSpcReduction="10000"/>
          </a:bodyPr>
          <a:lstStyle/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Én is </a:t>
            </a:r>
            <a:r>
              <a:rPr lang="hu-H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hajó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vagyok, de melynek minden ízét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kínok vasszöge szorítja össze testté,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melyet a vad </a:t>
            </a:r>
            <a:r>
              <a:rPr lang="hu-H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hajós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őrült utakra visz szét,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Nem hagyva lágy öbölben ringatni búját restté,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Bár fájó szögeit már a léten túli lét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Titkos mágnes hegyének szelíd deleje vonzza: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néma szirteken békén omolni szét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nem lenni zord utak hörgő és horzsolt roncsa.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51520" y="3717032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lírai én magát azonosítja a hajóval, mely nem lel nyugalmat, állandóan hajtja belső késztetése. Halványan a túlvilág is megjelenik, amit csak sejteni lehet, de talán itt megnyugvást találhat.</a:t>
            </a:r>
          </a:p>
        </p:txBody>
      </p:sp>
      <p:pic>
        <p:nvPicPr>
          <p:cNvPr id="5" name="Kép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-1"/>
            <a:ext cx="5760640" cy="375063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60649"/>
            <a:ext cx="8363272" cy="3168352"/>
          </a:xfrm>
        </p:spPr>
        <p:txBody>
          <a:bodyPr>
            <a:normAutofit fontScale="92500" lnSpcReduction="10000"/>
          </a:bodyPr>
          <a:lstStyle/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hát a többiek?... a testvér-emberek,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 hányódó, törött vagy undok, kapzsi </a:t>
            </a:r>
            <a:r>
              <a:rPr lang="hu-H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bárkák,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Kiket komisz vitorlák, vagy bús vértengerek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Rettentő sodra visz: </a:t>
            </a:r>
            <a:r>
              <a:rPr lang="hu-H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kalózok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 könnyes árvák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Ó a vér s könny modern özönvizébe vetve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Mily szörnyű sors a sok szegény emberhajóé: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Tán mind elpusztulunk, s nincs, </a:t>
            </a: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nincs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közöttünk egy se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Kit boldog Ararát várhatna, tiszta Noé.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03040" y="4581128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saját példa után általánosítás következik, Magáról az emberiségről ír Tóth Árpád. Az emberiséget két csoportra osztja: „kalózok s könnyes árvák”: gonosztevők és áldozatok.</a:t>
            </a:r>
          </a:p>
        </p:txBody>
      </p:sp>
      <p:pic>
        <p:nvPicPr>
          <p:cNvPr id="5" name="Kép 4" descr="pirate-lif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408712" cy="448249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60649"/>
            <a:ext cx="8363272" cy="3168352"/>
          </a:xfrm>
        </p:spPr>
        <p:txBody>
          <a:bodyPr>
            <a:normAutofit fontScale="92500" lnSpcReduction="10000"/>
          </a:bodyPr>
          <a:lstStyle/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Tán mind elpusztulunk, s az elcsitult világon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Csak miriád virág szelíd </a:t>
            </a:r>
            <a:r>
              <a:rPr lang="hu-H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sajkája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leng: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Szivárvány lenn a fűben, szivárvány fenn az ágon,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Egy néma ünnepély, ember-utáni csend,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Egy boldog remegés, és felpiheg sóhajtva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fájó ősanyag: immár a kínnak vége!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reszketve megnyílik egy </a:t>
            </a:r>
            <a:r>
              <a:rPr lang="hu-H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lótusz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szűzi ajka </a:t>
            </a:r>
          </a:p>
          <a:p>
            <a:pPr marL="0" algn="ctr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kileng a boldog légbe a hószín szárnyú Béke.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9512" y="436510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vers végén az apokalipszis képei tűnnek fel. Az emberiség pusztulása után a Föld talán jobb hely lesz.</a:t>
            </a:r>
          </a:p>
        </p:txBody>
      </p:sp>
      <p:pic>
        <p:nvPicPr>
          <p:cNvPr id="5" name="Kép 4" descr="1260004083_ori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094399" cy="4035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vers több helyen hivatkozik Vörösmarty  Mihály: Az emberek című művére, például a két vers zárlata hasonló: „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ember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fáj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földnek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Kép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4104456" cy="2736304"/>
          </a:xfrm>
          <a:prstGeom prst="rect">
            <a:avLst/>
          </a:prstGeom>
        </p:spPr>
      </p:pic>
      <p:pic>
        <p:nvPicPr>
          <p:cNvPr id="5" name="Kép 4" descr="letölté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553744"/>
            <a:ext cx="3462680" cy="2304256"/>
          </a:xfrm>
          <a:prstGeom prst="rect">
            <a:avLst/>
          </a:prstGeom>
        </p:spPr>
      </p:pic>
      <p:pic>
        <p:nvPicPr>
          <p:cNvPr id="6" name="Kép 5" descr="letölté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060848"/>
            <a:ext cx="4614451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Esti sugárkoszorú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4FB326E-BE46-4B51-91E1-2BE541EAA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6768752" cy="450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08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3672408" cy="5793507"/>
          </a:xfrm>
        </p:spPr>
        <p:txBody>
          <a:bodyPr/>
          <a:lstStyle/>
          <a:p>
            <a:pPr marL="0" algn="just">
              <a:buNone/>
            </a:pPr>
            <a:r>
              <a:rPr lang="hu-HU" sz="3600" b="1" dirty="0">
                <a:latin typeface="Times New Roman" pitchFamily="18" charset="0"/>
                <a:cs typeface="Times New Roman" pitchFamily="18" charset="0"/>
              </a:rPr>
              <a:t>Cím:</a:t>
            </a:r>
          </a:p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este az elmélyülés, a meditáció időszaka. Gyakran a képzelet és valóság határmezsgyéjét is jelöli, a valós képek látomássá válhatnak.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596EA17-8193-4F38-9376-12B6F753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4653136" cy="46531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algn="just">
              <a:buNone/>
            </a:pPr>
            <a:r>
              <a:rPr lang="hu-HU" sz="3600" b="1" dirty="0">
                <a:latin typeface="Times New Roman" pitchFamily="18" charset="0"/>
                <a:cs typeface="Times New Roman" pitchFamily="18" charset="0"/>
              </a:rPr>
              <a:t>Műfaj: óda</a:t>
            </a:r>
          </a:p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szerelmi költészet egyik népszerű műfaja, ami által a szerelmét a költő felmagasztalja.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9862ADE-BC4D-42A3-8E41-6A35FA42A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8" y="2708920"/>
            <a:ext cx="8177572" cy="366287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4896544" cy="4785395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Előttünk már hamvasság vált az út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árnyak teste zuhant át a parkon,</a:t>
            </a:r>
          </a:p>
          <a:p>
            <a:pPr marL="0" algn="just">
              <a:buNone/>
            </a:pPr>
            <a:r>
              <a:rPr lang="hu-H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még finom, halk sugárkoszorút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Fönt hajad sötét lombjába az alkony: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Halvány, szelíd és komoly ragyogást,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Mely már alig volt fények földi mása,</a:t>
            </a:r>
          </a:p>
          <a:p>
            <a:pPr marL="0" algn="just">
              <a:buNone/>
            </a:pPr>
            <a:r>
              <a:rPr lang="hu-H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félig illattá s csenddé szűrte át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dolgok esti lélekvándorlása.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D485ACA-57AC-414C-A45F-7A943A3CCBFC}"/>
              </a:ext>
            </a:extLst>
          </p:cNvPr>
          <p:cNvSpPr/>
          <p:nvPr/>
        </p:nvSpPr>
        <p:spPr>
          <a:xfrm>
            <a:off x="179512" y="548680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u-HU" sz="3600" b="1" dirty="0">
                <a:latin typeface="Times New Roman" pitchFamily="18" charset="0"/>
                <a:cs typeface="Times New Roman" pitchFamily="18" charset="0"/>
              </a:rPr>
              <a:t>Szerkezet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6A95B96-A0E8-4C63-B1B5-DAB010AD3859}"/>
              </a:ext>
            </a:extLst>
          </p:cNvPr>
          <p:cNvSpPr txBox="1"/>
          <p:nvPr/>
        </p:nvSpPr>
        <p:spPr>
          <a:xfrm>
            <a:off x="5652120" y="548680"/>
            <a:ext cx="33123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>
                <a:solidFill>
                  <a:srgbClr val="00B050"/>
                </a:solidFill>
              </a:rPr>
              <a:t>Mi lehet a versindító szituáció?</a:t>
            </a:r>
          </a:p>
          <a:p>
            <a:pPr algn="just"/>
            <a:endParaRPr lang="hu-HU" sz="3200" dirty="0">
              <a:solidFill>
                <a:srgbClr val="00B050"/>
              </a:solidFill>
            </a:endParaRPr>
          </a:p>
          <a:p>
            <a:pPr algn="just"/>
            <a:r>
              <a:rPr lang="hu-HU" sz="3200" dirty="0">
                <a:solidFill>
                  <a:srgbClr val="00B050"/>
                </a:solidFill>
              </a:rPr>
              <a:t>Milyen költői képeket ismersz fel a kiemelt sorokban? Melyik irányzatra jellemzők ezek a képek?</a:t>
            </a:r>
          </a:p>
          <a:p>
            <a:endParaRPr lang="hu-HU" sz="3200" dirty="0">
              <a:solidFill>
                <a:srgbClr val="00B050"/>
              </a:solidFill>
            </a:endParaRPr>
          </a:p>
          <a:p>
            <a:endParaRPr lang="hu-H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01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versindító szituáció egy alkonyi séta a parkban. A látvány kerül a középpontba, a fény/árnyék a sötétség/ragyogás kontrasztja különös látomássá válik. A látomás hatását fokozzák a szinesztéziák, melyek az impresszionista irányzatra jellemzők.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A94F023-C080-4A7F-80B0-D99F45006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42057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9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Tóth Árpád Aradon született 1886-ban, de a család 1889-ben Debrecenbe költözött.</a:t>
            </a:r>
          </a:p>
        </p:txBody>
      </p:sp>
      <p:pic>
        <p:nvPicPr>
          <p:cNvPr id="4" name="Kép 3" descr="Arad_Rathaus_3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778512" cy="4293096"/>
          </a:xfrm>
          <a:prstGeom prst="rect">
            <a:avLst/>
          </a:prstGeom>
        </p:spPr>
      </p:pic>
      <p:pic>
        <p:nvPicPr>
          <p:cNvPr id="5" name="Kép 4" descr="letölté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132856"/>
            <a:ext cx="4320480" cy="426312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255" y="260648"/>
            <a:ext cx="4896544" cy="4785395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Illattá s csenddé. Titkok illata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Fénylett hajadban s béke égi csendje,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jó volt élni, mint ahogy soha,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a fényt szemem beitta a </a:t>
            </a: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szivembe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Nem tudtam többé, hogy te vagy-e te,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Vagy áldott csipkebokor drága tested,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Melyben egy isten szállt a földre le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lombjából felém az ő lelke reszket?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6A95B96-A0E8-4C63-B1B5-DAB010AD3859}"/>
              </a:ext>
            </a:extLst>
          </p:cNvPr>
          <p:cNvSpPr txBox="1"/>
          <p:nvPr/>
        </p:nvSpPr>
        <p:spPr>
          <a:xfrm>
            <a:off x="5665506" y="260688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Hogyan alakul át a látvány a versben?</a:t>
            </a:r>
          </a:p>
          <a:p>
            <a:endParaRPr lang="hu-HU" sz="3200" dirty="0">
              <a:solidFill>
                <a:srgbClr val="00B050"/>
              </a:solidFill>
            </a:endParaRPr>
          </a:p>
          <a:p>
            <a:r>
              <a:rPr lang="hu-HU" sz="3200" dirty="0">
                <a:solidFill>
                  <a:srgbClr val="00B050"/>
                </a:solidFill>
              </a:rPr>
              <a:t>Mire utal a csipkebokor metafora?</a:t>
            </a:r>
          </a:p>
        </p:txBody>
      </p:sp>
    </p:spTree>
    <p:extLst>
      <p:ext uri="{BB962C8B-B14F-4D97-AF65-F5344CB8AC3E}">
        <p14:creationId xmlns:p14="http://schemas.microsoft.com/office/powerpoint/2010/main" val="3469374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második strófában még inkább eltávolodunk a valós látványtól, már csak a látomás marad, melyben szinte megáll az idő. Valóságos átlényegülésnek lehetünk tanúi, isteni alakká alakul a szeretett hölgy.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6314194-EC52-4568-B413-852AE5810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4944"/>
            <a:ext cx="5087116" cy="291181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96A4855-067F-4356-858B-817C42D261D0}"/>
              </a:ext>
            </a:extLst>
          </p:cNvPr>
          <p:cNvSpPr txBox="1"/>
          <p:nvPr/>
        </p:nvSpPr>
        <p:spPr>
          <a:xfrm>
            <a:off x="323528" y="5955377"/>
            <a:ext cx="836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Az embernek az isteni szférába való emelését görög szóval apoteózisnak nevezzük.</a:t>
            </a:r>
          </a:p>
        </p:txBody>
      </p:sp>
    </p:spTree>
    <p:extLst>
      <p:ext uri="{BB962C8B-B14F-4D97-AF65-F5344CB8AC3E}">
        <p14:creationId xmlns:p14="http://schemas.microsoft.com/office/powerpoint/2010/main" val="422203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8255" y="260648"/>
            <a:ext cx="4896544" cy="4785395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Igézve álltam, soká, csöndesen,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percek mentek, ezredévek jöttek, –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Egyszerre csak megfogtad a kezem,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alélt pilláim lassan felvetődtek,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éreztem: </a:t>
            </a:r>
            <a:r>
              <a:rPr lang="hu-H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szivembe</a:t>
            </a: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visszatér,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zuhogó, mély zenével ered meg,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Mint zsibbadt erek útjain a vér,</a:t>
            </a:r>
          </a:p>
          <a:p>
            <a:pPr marL="0" algn="just">
              <a:buNone/>
            </a:pPr>
            <a:r>
              <a:rPr lang="hu-H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földi érzés: mennyire szeretlek!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6A95B96-A0E8-4C63-B1B5-DAB010AD3859}"/>
              </a:ext>
            </a:extLst>
          </p:cNvPr>
          <p:cNvSpPr txBox="1"/>
          <p:nvPr/>
        </p:nvSpPr>
        <p:spPr>
          <a:xfrm>
            <a:off x="5665506" y="260688"/>
            <a:ext cx="33123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Mi vet véget a látomásnak?</a:t>
            </a:r>
          </a:p>
          <a:p>
            <a:endParaRPr lang="hu-HU" sz="3200" dirty="0">
              <a:solidFill>
                <a:srgbClr val="00B050"/>
              </a:solidFill>
            </a:endParaRPr>
          </a:p>
          <a:p>
            <a:r>
              <a:rPr lang="hu-HU" sz="3200" dirty="0">
                <a:solidFill>
                  <a:srgbClr val="00B050"/>
                </a:solidFill>
              </a:rPr>
              <a:t>Hogyan értelmezed az utolsó sort?</a:t>
            </a:r>
          </a:p>
        </p:txBody>
      </p:sp>
    </p:spTree>
    <p:extLst>
      <p:ext uri="{BB962C8B-B14F-4D97-AF65-F5344CB8AC3E}">
        <p14:creationId xmlns:p14="http://schemas.microsoft.com/office/powerpoint/2010/main" val="1685684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harmadik versszak elején még folytatódik a látomás, majd a fizikai érintkezés hirtelen véget vet neki, szinte visszarántja a lírai ént a valóságba. A vers végén a „mennyire szeretlek” szinte közhelyesen hat, mintha a nyelvi közlés korlátjaira utalna.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895BC6F-4B9A-4091-BE0C-F94C0BCD5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29000"/>
            <a:ext cx="5328592" cy="31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4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gyermek Tóth Árpád gyenge testalkatú fiú volt, a tüdőbajra korán hajlamos. Eleinte a rajzolásban mutatott tehetséget, apja ezért rajztanárnak szánta.</a:t>
            </a:r>
          </a:p>
        </p:txBody>
      </p:sp>
      <p:pic>
        <p:nvPicPr>
          <p:cNvPr id="4" name="Kép 3" descr="toth-arp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916832"/>
            <a:ext cx="3182082" cy="4556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1905-től magyar-német szakos hallgató a budapesti egyetemen, verseit 1908-tól a Nyugat is közli.</a:t>
            </a:r>
          </a:p>
        </p:txBody>
      </p:sp>
      <p:pic>
        <p:nvPicPr>
          <p:cNvPr id="4" name="Kép 3" descr="letölté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132856"/>
            <a:ext cx="4806719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 1909-ben anyagi gondok miatt abbahagyta tanulmányait, visszament Debrecenbe, helyi lapok munkatársa lett. </a:t>
            </a:r>
          </a:p>
        </p:txBody>
      </p:sp>
      <p:pic>
        <p:nvPicPr>
          <p:cNvPr id="4" name="Kép 3" descr="letölté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204864"/>
            <a:ext cx="4896544" cy="366768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067944" y="59492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B050"/>
                </a:solidFill>
              </a:rPr>
              <a:t>A debreceni Tóth Árpád gimnázium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1913-ban tér vissza Budapestre, ahol újságíróként dolgozik.</a:t>
            </a:r>
          </a:p>
        </p:txBody>
      </p:sp>
      <p:pic>
        <p:nvPicPr>
          <p:cNvPr id="4" name="Kép 3" descr="nagy_5720357203-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1"/>
            <a:ext cx="4320480" cy="5281787"/>
          </a:xfrm>
          <a:prstGeom prst="rect">
            <a:avLst/>
          </a:prstGeom>
        </p:spPr>
      </p:pic>
      <p:pic>
        <p:nvPicPr>
          <p:cNvPr id="5" name="Kép 4" descr="est370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925264"/>
            <a:ext cx="3320897" cy="49327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1917. május 10-én Debrecenben feleségül vette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Lichtmann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Annát. </a:t>
            </a:r>
          </a:p>
        </p:txBody>
      </p:sp>
      <p:pic>
        <p:nvPicPr>
          <p:cNvPr id="4" name="Kép 3" descr="m2-19134-10084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412776"/>
            <a:ext cx="6384709" cy="47885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1920-ban született meg lánya, Tóth Eszter költő, aki 2001-ben hunyt el. </a:t>
            </a:r>
          </a:p>
        </p:txBody>
      </p:sp>
      <p:pic>
        <p:nvPicPr>
          <p:cNvPr id="4" name="Kép 3" descr="letölté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8630" y="1628800"/>
            <a:ext cx="6708165" cy="522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1293</Words>
  <Application>Microsoft Office PowerPoint</Application>
  <PresentationFormat>Diavetítés a képernyőre (4:3 oldalarány)</PresentationFormat>
  <Paragraphs>146</Paragraphs>
  <Slides>33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Office-téma</vt:lpstr>
      <vt:lpstr>Tóth Árpád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Tóth Árpád költészete</vt:lpstr>
      <vt:lpstr>PowerPoint-bemutató</vt:lpstr>
      <vt:lpstr>PowerPoint-bemutató</vt:lpstr>
      <vt:lpstr>Tóth Árpád: Elégia egy rekettyebokorhoz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Esti sugárkoszorú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Tóth Árpád</dc:title>
  <dc:creator>Péter</dc:creator>
  <cp:lastModifiedBy>Peter</cp:lastModifiedBy>
  <cp:revision>29</cp:revision>
  <dcterms:created xsi:type="dcterms:W3CDTF">2015-05-07T05:49:19Z</dcterms:created>
  <dcterms:modified xsi:type="dcterms:W3CDTF">2019-10-14T05:15:23Z</dcterms:modified>
</cp:coreProperties>
</file>